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Nunito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Google Sans Medium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Nunito-bold.fntdata"/><Relationship Id="rId43" Type="http://schemas.openxmlformats.org/officeDocument/2006/relationships/font" Target="fonts/Nunito-regular.fntdata"/><Relationship Id="rId46" Type="http://schemas.openxmlformats.org/officeDocument/2006/relationships/font" Target="fonts/Nunito-boldItalic.fntdata"/><Relationship Id="rId45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ProximaNova-regular.fntdata"/><Relationship Id="rId34" Type="http://schemas.openxmlformats.org/officeDocument/2006/relationships/slide" Target="slides/slide30.xml"/><Relationship Id="rId37" Type="http://schemas.openxmlformats.org/officeDocument/2006/relationships/font" Target="fonts/ProximaNova-italic.fntdata"/><Relationship Id="rId36" Type="http://schemas.openxmlformats.org/officeDocument/2006/relationships/font" Target="fonts/ProximaNova-bold.fntdata"/><Relationship Id="rId39" Type="http://schemas.openxmlformats.org/officeDocument/2006/relationships/font" Target="fonts/Roboto-regular.fntdata"/><Relationship Id="rId38" Type="http://schemas.openxmlformats.org/officeDocument/2006/relationships/font" Target="fonts/ProximaNova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GoogleSansMedium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GoogleSansMedium-italic.fntdata"/><Relationship Id="rId52" Type="http://schemas.openxmlformats.org/officeDocument/2006/relationships/font" Target="fonts/GoogleSansMedium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GoogleSansMedium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certificat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extras/cert/TF_Certificate_Candidate_Handbook.pdf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d4xx78yfI8q05yaVpSqpXqAa1v-My689hXXxFWLKWMs/edit#gid=1157315723" TargetMode="External"/><Relationship Id="rId3" Type="http://schemas.openxmlformats.org/officeDocument/2006/relationships/hyperlink" Target="https://docs.google.com/spreadsheets/d/1d4xx78yfI8q05yaVpSqpXqAa1v-My689hXXxFWLKWMs/edit#gid=115731572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345fe94d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11345fe94d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https://www.tensorflow.org/certificate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345fe94d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1345fe94d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345fe94d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1345fe94d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345fe94d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1345fe94d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345fe94d9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345fe94d9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8598bb53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f8598bb5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345fe94d9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1345fe94d9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Hemos dividido parte de las habilidades del checklist enumeradas en el </a:t>
            </a:r>
            <a:r>
              <a:rPr b="1" lang="en" sz="12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Candidate Handbook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 lo largo de las 8 sesiones del módulo.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 el propósito de que los estudiantes puedan sentirse cómodos de ir palomeando de su lado conforme avancemos en las semanas.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345fe94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1345fe94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b7768c39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b7768c39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345fe94d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1345fe94d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Curso de Certificación de Coursera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Hack: Auditar los cursos y luego, con la prueba gratuita obtener tantos cursos como puedan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345fe94d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1345fe94d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Curso de Certificación de Coursera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Hack: Auditar los cursos y luego, con la prueba gratuita obtener tantos cursos como puedan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345fe94d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1345fe94d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Curso de Udacity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Playlist de videos en YouTube (obtener los links)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Libro Hands On ML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Videos y artículos de preparación para el curso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345fe94d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1345fe94d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Libro Hands On ML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https://github.com/ageron/handson-ml2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Videos y artículos de preparación para el curso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345fe94d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11345fe94d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Libro Hands On ML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Videos y artículos de preparación para el curso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345fe94d9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1345fe94d9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345fe94d9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345fe94d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345fe94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345fe94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Instalar PyCharm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Instalar controladores para GPU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Presentar el repositorio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Troubleshooting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Botón de “Submit and Test Model”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Tiempo de entrenamiento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Colab + Entorno local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Challenge: Category 1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 y preparación del entorno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d5f4776b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d5f4776b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35b80d00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35b80d00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345fe94d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345fe94d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73117e56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73117e56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b7b5de2b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b7b5de2b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GANTT del </a:t>
            </a:r>
            <a:r>
              <a:rPr lang="en" u="sng">
                <a:solidFill>
                  <a:schemeClr val="hlink"/>
                </a:solidFill>
                <a:hlinkClick r:id="rId3"/>
              </a:rPr>
              <a:t>Temario DS+AI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345fe94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345fe94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345fe94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1345fe94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8.png"/><Relationship Id="rId4" Type="http://schemas.openxmlformats.org/officeDocument/2006/relationships/image" Target="../media/image7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s://www.tensorflow.org/certificate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hyperlink" Target="https://developers.google.com/certification/directory/tensorflow" TargetMode="External"/><Relationship Id="rId5" Type="http://schemas.openxmlformats.org/officeDocument/2006/relationships/image" Target="../media/image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hyperlink" Target="https://www.linkedin.com/jobs/search/?keywords=tensorflow" TargetMode="External"/><Relationship Id="rId9" Type="http://schemas.openxmlformats.org/officeDocument/2006/relationships/image" Target="../media/image33.png"/><Relationship Id="rId5" Type="http://schemas.openxmlformats.org/officeDocument/2006/relationships/hyperlink" Target="https://stackoverflow.com/jobs/developer-jobs-using-tensorflow" TargetMode="External"/><Relationship Id="rId6" Type="http://schemas.openxmlformats.org/officeDocument/2006/relationships/hyperlink" Target="https://stackoverflow.com/jobs/developer-jobs-using-tensorflow" TargetMode="External"/><Relationship Id="rId7" Type="http://schemas.openxmlformats.org/officeDocument/2006/relationships/image" Target="../media/image35.png"/><Relationship Id="rId8" Type="http://schemas.openxmlformats.org/officeDocument/2006/relationships/image" Target="../media/image37.png"/><Relationship Id="rId10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tensorflow.org/certificate?hl=es-419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www.google.com/url?sa=t&amp;rct=j&amp;q=&amp;esrc=s&amp;source=web&amp;cd=&amp;cad=rja&amp;uact=8&amp;ved=2ahUKEwjS7eSXsqj1AhWUlGoFHVJIAfIQFnoECA0QAQ&amp;url=https%3A%2F%2Fwww.tensorflow.org%2Fextras%2Fcert%2FTF_Certificate_Candidate_Handbook.pdf&amp;usg=AOvVaw3kuIs9A9D-OCqMoBLANP1F" TargetMode="External"/><Relationship Id="rId6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tensorflow.org/certificate?hl=es-419" TargetMode="External"/><Relationship Id="rId4" Type="http://schemas.openxmlformats.org/officeDocument/2006/relationships/hyperlink" Target="https://www.tensorflow.org/certificate?hl=es-419" TargetMode="External"/><Relationship Id="rId9" Type="http://schemas.openxmlformats.org/officeDocument/2006/relationships/image" Target="../media/image30.png"/><Relationship Id="rId5" Type="http://schemas.openxmlformats.org/officeDocument/2006/relationships/hyperlink" Target="https://www.tensorflow.org/certificate?hl=es-419" TargetMode="External"/><Relationship Id="rId6" Type="http://schemas.openxmlformats.org/officeDocument/2006/relationships/image" Target="../media/image24.png"/><Relationship Id="rId7" Type="http://schemas.openxmlformats.org/officeDocument/2006/relationships/hyperlink" Target="https://docs.google.com/spreadsheets/d/1d4xx78yfI8q05yaVpSqpXqAa1v-My689hXXxFWLKWMs/edit?usp=sharing" TargetMode="External"/><Relationship Id="rId8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tensorflow.org/certificate?hl=es-419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www.tensorflow.org/extras/cert/Setting_Up_TF_Developer_Certificate_Exam.pdf" TargetMode="External"/><Relationship Id="rId6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hyperlink" Target="https://www.tensorflow.org/certificate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coursera.org/professional-certificates/tensorflow-in-practice?utm_source=gg&amp;utm_medium=sem&amp;utm_campaign=11-GoogleITwithPython-LATAM&amp;utm_content=B2C&amp;campaignid=13865562900&amp;adgroupid=125091310735&amp;device=c&amp;keyword=google%20python%20training&amp;matchtype=b&amp;network=g&amp;devicemodel=&amp;adpostion=&amp;creativeid=533041859504&amp;hide_mobile_promo=&amp;gclid=Cj0KCQiArt6PBhCoARIsAMF5waidDeaE7KG0b7MuavV0ycJAQfo2otJw5CKs2GsgsvbXdo5ZVrxucLQaAtz6EALw_wcB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42.png"/><Relationship Id="rId6" Type="http://schemas.openxmlformats.org/officeDocument/2006/relationships/image" Target="../media/image54.png"/><Relationship Id="rId7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udacity.com/course/intro-to-tensorflow-for-deep-learning--ud187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ageron/handson-ml2" TargetMode="External"/><Relationship Id="rId4" Type="http://schemas.openxmlformats.org/officeDocument/2006/relationships/hyperlink" Target="https://github.com/ageron/handson-ml2" TargetMode="External"/><Relationship Id="rId5" Type="http://schemas.openxmlformats.org/officeDocument/2006/relationships/hyperlink" Target="https://github.com/ageron/handson-ml2" TargetMode="External"/><Relationship Id="rId6" Type="http://schemas.openxmlformats.org/officeDocument/2006/relationships/image" Target="../media/image24.png"/><Relationship Id="rId7" Type="http://schemas.openxmlformats.org/officeDocument/2006/relationships/hyperlink" Target="https://www.oreilly.com/library/view/hands-on-machine-learning/9781492032632/" TargetMode="External"/><Relationship Id="rId8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hyperlink" Target="https://www.youtube.com/watch?v=BthUPVwA59s&amp;list=PLQY2H8rRoyvwLbzbnKJ59NkZvQAW9wLbx" TargetMode="External"/><Relationship Id="rId5" Type="http://schemas.openxmlformats.org/officeDocument/2006/relationships/hyperlink" Target="https://www.youtube.com/watch?v=ArPaAX_PhIs&amp;list=PLkDaE6sCZn6Gl29AoE31iwdVwSG-KnDzF" TargetMode="External"/><Relationship Id="rId6" Type="http://schemas.openxmlformats.org/officeDocument/2006/relationships/image" Target="../media/image57.png"/><Relationship Id="rId7" Type="http://schemas.openxmlformats.org/officeDocument/2006/relationships/image" Target="../media/image52.png"/><Relationship Id="rId8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hyperlink" Target="https://towardsdatascience.com/my-journey-to-tensorflow-certified-developer-a8bac8091567" TargetMode="External"/><Relationship Id="rId5" Type="http://schemas.openxmlformats.org/officeDocument/2006/relationships/hyperlink" Target="https://towardsdatascience.com/how-i-passed-the-tensorflow-developer-certification-exam-f5672a1eb641" TargetMode="External"/><Relationship Id="rId6" Type="http://schemas.openxmlformats.org/officeDocument/2006/relationships/hyperlink" Target="https://towardsdatascience.com/how-to-go-from-a-python-newbie-to-a-google-certified-tensorflow-developer-under-two-months-3d1535432284" TargetMode="External"/><Relationship Id="rId7" Type="http://schemas.openxmlformats.org/officeDocument/2006/relationships/hyperlink" Target="https://towardsdatascience.com/from-a-complete-newbie-to-passing-the-tensorflow-developer-certificate-exam-d919e1e5a0f3" TargetMode="External"/><Relationship Id="rId8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34.png"/><Relationship Id="rId5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jetbrains.com/pycharm/" TargetMode="External"/><Relationship Id="rId4" Type="http://schemas.openxmlformats.org/officeDocument/2006/relationships/hyperlink" Target="https://github.com/Krax7/tensorflowCertification" TargetMode="External"/><Relationship Id="rId5" Type="http://schemas.openxmlformats.org/officeDocument/2006/relationships/hyperlink" Target="https://www.jetbrains.com/pycharm/" TargetMode="External"/><Relationship Id="rId6" Type="http://schemas.openxmlformats.org/officeDocument/2006/relationships/image" Target="../media/image56.png"/><Relationship Id="rId7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Krax7/tensorflowCertification/blob/master/1-TensorflowDeveloperSkills/Category1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hyperlink" Target="https://www.tensorflow.org/certificate" TargetMode="External"/><Relationship Id="rId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9"/>
          <p:cNvSpPr txBox="1"/>
          <p:nvPr/>
        </p:nvSpPr>
        <p:spPr>
          <a:xfrm>
            <a:off x="530075" y="268000"/>
            <a:ext cx="5718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¿Porqué hacer la certificación?</a:t>
            </a:r>
            <a:endParaRPr b="1" i="0" sz="24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4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25" y="1034500"/>
            <a:ext cx="3400200" cy="36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0825" y="874775"/>
            <a:ext cx="3241550" cy="32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0"/>
          <p:cNvSpPr txBox="1"/>
          <p:nvPr/>
        </p:nvSpPr>
        <p:spPr>
          <a:xfrm>
            <a:off x="530075" y="268000"/>
            <a:ext cx="5718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¿Porqué hacer la certificación?</a:t>
            </a:r>
            <a:endParaRPr b="1" i="0" sz="24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5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00" y="905313"/>
            <a:ext cx="8040401" cy="33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1"/>
          <p:cNvSpPr txBox="1"/>
          <p:nvPr/>
        </p:nvSpPr>
        <p:spPr>
          <a:xfrm>
            <a:off x="530075" y="268000"/>
            <a:ext cx="5718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¿Porqué hacer la certificación?</a:t>
            </a:r>
            <a:endParaRPr b="1" i="0" sz="24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4" name="Google Shape;244;p51"/>
          <p:cNvGrpSpPr/>
          <p:nvPr/>
        </p:nvGrpSpPr>
        <p:grpSpPr>
          <a:xfrm>
            <a:off x="453852" y="1067042"/>
            <a:ext cx="3679585" cy="3242996"/>
            <a:chOff x="530075" y="833438"/>
            <a:chExt cx="3816601" cy="3476625"/>
          </a:xfrm>
        </p:grpSpPr>
        <p:grpSp>
          <p:nvGrpSpPr>
            <p:cNvPr id="245" name="Google Shape;245;p51"/>
            <p:cNvGrpSpPr/>
            <p:nvPr/>
          </p:nvGrpSpPr>
          <p:grpSpPr>
            <a:xfrm>
              <a:off x="530075" y="833438"/>
              <a:ext cx="3816601" cy="3476625"/>
              <a:chOff x="530075" y="833438"/>
              <a:chExt cx="3816601" cy="3476625"/>
            </a:xfrm>
          </p:grpSpPr>
          <p:pic>
            <p:nvPicPr>
              <p:cNvPr id="246" name="Google Shape;246;p5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47894" t="0"/>
              <a:stretch/>
            </p:blipFill>
            <p:spPr>
              <a:xfrm>
                <a:off x="530075" y="833438"/>
                <a:ext cx="3816601" cy="3476625"/>
              </a:xfrm>
              <a:prstGeom prst="rect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47" name="Google Shape;247;p51"/>
              <p:cNvSpPr/>
              <p:nvPr/>
            </p:nvSpPr>
            <p:spPr>
              <a:xfrm>
                <a:off x="688500" y="1346625"/>
                <a:ext cx="3574200" cy="658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51"/>
              <p:cNvSpPr/>
              <p:nvPr/>
            </p:nvSpPr>
            <p:spPr>
              <a:xfrm>
                <a:off x="688500" y="3624750"/>
                <a:ext cx="3574200" cy="537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" name="Google Shape;249;p51"/>
            <p:cNvSpPr/>
            <p:nvPr/>
          </p:nvSpPr>
          <p:spPr>
            <a:xfrm>
              <a:off x="2328750" y="2801200"/>
              <a:ext cx="627900" cy="18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51"/>
          <p:cNvGrpSpPr/>
          <p:nvPr/>
        </p:nvGrpSpPr>
        <p:grpSpPr>
          <a:xfrm>
            <a:off x="4474145" y="1025406"/>
            <a:ext cx="4329895" cy="3296756"/>
            <a:chOff x="4474145" y="1025406"/>
            <a:chExt cx="4329895" cy="3296756"/>
          </a:xfrm>
        </p:grpSpPr>
        <p:grpSp>
          <p:nvGrpSpPr>
            <p:cNvPr id="251" name="Google Shape;251;p51"/>
            <p:cNvGrpSpPr/>
            <p:nvPr/>
          </p:nvGrpSpPr>
          <p:grpSpPr>
            <a:xfrm>
              <a:off x="4474145" y="1025406"/>
              <a:ext cx="4329895" cy="3296756"/>
              <a:chOff x="4464126" y="821513"/>
              <a:chExt cx="4492524" cy="3500484"/>
            </a:xfrm>
          </p:grpSpPr>
          <p:pic>
            <p:nvPicPr>
              <p:cNvPr id="252" name="Google Shape;252;p5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464126" y="821513"/>
                <a:ext cx="4492524" cy="3500484"/>
              </a:xfrm>
              <a:prstGeom prst="rect">
                <a:avLst/>
              </a:prstGeom>
              <a:noFill/>
              <a:ln cap="flat" cmpd="sng" w="9525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53" name="Google Shape;253;p51"/>
              <p:cNvSpPr/>
              <p:nvPr/>
            </p:nvSpPr>
            <p:spPr>
              <a:xfrm>
                <a:off x="5730750" y="2308500"/>
                <a:ext cx="1913700" cy="131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" name="Google Shape;254;p51"/>
            <p:cNvSpPr/>
            <p:nvPr/>
          </p:nvSpPr>
          <p:spPr>
            <a:xfrm>
              <a:off x="7232275" y="3855550"/>
              <a:ext cx="321900" cy="825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2"/>
          <p:cNvSpPr txBox="1"/>
          <p:nvPr/>
        </p:nvSpPr>
        <p:spPr>
          <a:xfrm>
            <a:off x="530075" y="268000"/>
            <a:ext cx="5718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¿Porqué hacer la certificación?</a:t>
            </a:r>
            <a:endParaRPr b="1" i="0" sz="25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2"/>
          <p:cNvSpPr txBox="1"/>
          <p:nvPr/>
        </p:nvSpPr>
        <p:spPr>
          <a:xfrm>
            <a:off x="568475" y="1685850"/>
            <a:ext cx="3300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Empleos relacionados con TensorFlow</a:t>
            </a:r>
            <a:r>
              <a:rPr b="1" lang="en" sz="2000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000">
              <a:solidFill>
                <a:srgbClr val="0097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97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97A7"/>
              </a:solidFill>
              <a:uFill>
                <a:noFill/>
              </a:uFill>
              <a:latin typeface="Montserrat"/>
              <a:ea typeface="Montserrat"/>
              <a:cs typeface="Montserrat"/>
              <a:sym typeface="Montserrat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0097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Tensorflow Jobs - Stack Overflow</a:t>
            </a:r>
            <a:endParaRPr b="1" sz="2000">
              <a:solidFill>
                <a:srgbClr val="0097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52"/>
          <p:cNvPicPr preferRelativeResize="0"/>
          <p:nvPr/>
        </p:nvPicPr>
        <p:blipFill rotWithShape="1">
          <a:blip r:embed="rId7">
            <a:alphaModFix/>
          </a:blip>
          <a:srcRect b="7303" l="19781" r="52046" t="18473"/>
          <a:stretch/>
        </p:blipFill>
        <p:spPr>
          <a:xfrm>
            <a:off x="6427275" y="985400"/>
            <a:ext cx="2446133" cy="36251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52"/>
          <p:cNvPicPr preferRelativeResize="0"/>
          <p:nvPr/>
        </p:nvPicPr>
        <p:blipFill rotWithShape="1">
          <a:blip r:embed="rId8">
            <a:alphaModFix/>
          </a:blip>
          <a:srcRect b="0" l="0" r="55267" t="0"/>
          <a:stretch/>
        </p:blipFill>
        <p:spPr>
          <a:xfrm>
            <a:off x="4126250" y="985400"/>
            <a:ext cx="2122524" cy="3480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94050" y="3684650"/>
            <a:ext cx="947974" cy="94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2"/>
          <p:cNvPicPr preferRelativeResize="0"/>
          <p:nvPr/>
        </p:nvPicPr>
        <p:blipFill rotWithShape="1">
          <a:blip r:embed="rId10">
            <a:alphaModFix/>
          </a:blip>
          <a:srcRect b="36745" l="36209" r="35877" t="6635"/>
          <a:stretch/>
        </p:blipFill>
        <p:spPr>
          <a:xfrm>
            <a:off x="8008675" y="3662753"/>
            <a:ext cx="947974" cy="991772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3"/>
          <p:cNvSpPr txBox="1"/>
          <p:nvPr/>
        </p:nvSpPr>
        <p:spPr>
          <a:xfrm>
            <a:off x="3728000" y="1663775"/>
            <a:ext cx="49371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¿Por dónde empezar?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4"/>
          <p:cNvSpPr txBox="1"/>
          <p:nvPr/>
        </p:nvSpPr>
        <p:spPr>
          <a:xfrm>
            <a:off x="377100" y="157675"/>
            <a:ext cx="8579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TensorFlow Developer Certificate 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4"/>
          <p:cNvSpPr txBox="1"/>
          <p:nvPr/>
        </p:nvSpPr>
        <p:spPr>
          <a:xfrm>
            <a:off x="555225" y="2302800"/>
            <a:ext cx="4599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Candidate Handbook 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5550" y="983963"/>
            <a:ext cx="3628251" cy="348037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5"/>
          <p:cNvSpPr txBox="1"/>
          <p:nvPr/>
        </p:nvSpPr>
        <p:spPr>
          <a:xfrm>
            <a:off x="377100" y="233875"/>
            <a:ext cx="85797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TensorFlow Developer Certificate;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Checklist</a:t>
            </a: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</a:t>
            </a: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- GANTT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5"/>
          <p:cNvSpPr txBox="1"/>
          <p:nvPr/>
        </p:nvSpPr>
        <p:spPr>
          <a:xfrm>
            <a:off x="402825" y="1998000"/>
            <a:ext cx="2274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Adecuación</a:t>
            </a:r>
            <a:r>
              <a:rPr b="1"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 del checklist a modo de </a:t>
            </a:r>
            <a:r>
              <a:rPr b="1"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Gantt</a:t>
            </a:r>
            <a:endParaRPr b="1" i="0" sz="17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6025" y="1260375"/>
            <a:ext cx="5738549" cy="311877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25250" y="2903875"/>
            <a:ext cx="2079676" cy="20338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/>
          <p:nvPr/>
        </p:nvSpPr>
        <p:spPr>
          <a:xfrm>
            <a:off x="377100" y="157675"/>
            <a:ext cx="8579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TensorFlow Developer Certificate 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6"/>
          <p:cNvSpPr txBox="1"/>
          <p:nvPr/>
        </p:nvSpPr>
        <p:spPr>
          <a:xfrm>
            <a:off x="631425" y="2074200"/>
            <a:ext cx="3132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Set up your environment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0600" y="1291300"/>
            <a:ext cx="4735424" cy="288387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03" name="Google Shape;3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7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57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6" name="Google Shape;30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388" y="714600"/>
            <a:ext cx="7249223" cy="37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8825" y="456375"/>
            <a:ext cx="734475" cy="7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9"/>
          <p:cNvSpPr txBox="1"/>
          <p:nvPr/>
        </p:nvSpPr>
        <p:spPr>
          <a:xfrm>
            <a:off x="377100" y="157675"/>
            <a:ext cx="8579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Curso de Certificación de Coursera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002" y="3755353"/>
            <a:ext cx="1967324" cy="4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9"/>
          <p:cNvPicPr preferRelativeResize="0"/>
          <p:nvPr/>
        </p:nvPicPr>
        <p:blipFill rotWithShape="1">
          <a:blip r:embed="rId6">
            <a:alphaModFix/>
          </a:blip>
          <a:srcRect b="0" l="0" r="39773" t="0"/>
          <a:stretch/>
        </p:blipFill>
        <p:spPr>
          <a:xfrm>
            <a:off x="2652500" y="1244250"/>
            <a:ext cx="4359826" cy="25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9"/>
          <p:cNvPicPr preferRelativeResize="0"/>
          <p:nvPr/>
        </p:nvPicPr>
        <p:blipFill rotWithShape="1">
          <a:blip r:embed="rId7">
            <a:alphaModFix/>
          </a:blip>
          <a:srcRect b="0" l="34010" r="0" t="42363"/>
          <a:stretch/>
        </p:blipFill>
        <p:spPr>
          <a:xfrm flipH="1">
            <a:off x="2093350" y="2749850"/>
            <a:ext cx="1397450" cy="12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 txBox="1"/>
          <p:nvPr/>
        </p:nvSpPr>
        <p:spPr>
          <a:xfrm>
            <a:off x="377100" y="157675"/>
            <a:ext cx="8579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Curso de Certificación de Udacity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0"/>
          <p:cNvPicPr preferRelativeResize="0"/>
          <p:nvPr/>
        </p:nvPicPr>
        <p:blipFill rotWithShape="1">
          <a:blip r:embed="rId5">
            <a:alphaModFix/>
          </a:blip>
          <a:srcRect b="3707" l="0" r="59248" t="0"/>
          <a:stretch/>
        </p:blipFill>
        <p:spPr>
          <a:xfrm>
            <a:off x="2708825" y="937375"/>
            <a:ext cx="3726352" cy="314742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2" name="Google Shape;33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3575" y="4177825"/>
            <a:ext cx="13716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1"/>
          <p:cNvSpPr txBox="1"/>
          <p:nvPr/>
        </p:nvSpPr>
        <p:spPr>
          <a:xfrm>
            <a:off x="377100" y="157675"/>
            <a:ext cx="8579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Hands-on Machine Learning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with Scikit-Learn, Keras and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21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TensorFlow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1"/>
          <p:cNvSpPr txBox="1"/>
          <p:nvPr/>
        </p:nvSpPr>
        <p:spPr>
          <a:xfrm>
            <a:off x="466850" y="2371025"/>
            <a:ext cx="383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1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Libro aqui</a:t>
            </a:r>
            <a:endParaRPr sz="2100">
              <a:solidFill>
                <a:srgbClr val="0097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2150" y="809700"/>
            <a:ext cx="2846782" cy="373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2"/>
          <p:cNvSpPr txBox="1"/>
          <p:nvPr/>
        </p:nvSpPr>
        <p:spPr>
          <a:xfrm>
            <a:off x="377100" y="157675"/>
            <a:ext cx="8579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Playlist de videos en YouTube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2"/>
          <p:cNvSpPr txBox="1"/>
          <p:nvPr/>
        </p:nvSpPr>
        <p:spPr>
          <a:xfrm>
            <a:off x="475175" y="1289775"/>
            <a:ext cx="38346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Coding TensorFlow</a:t>
            </a:r>
            <a:endParaRPr b="1" sz="1700" u="sng">
              <a:solidFill>
                <a:srgbClr val="0097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 u="sng">
              <a:solidFill>
                <a:srgbClr val="0097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7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Convolutional Neural Networks (Course 4 of the Deep Learning Specialization)</a:t>
            </a:r>
            <a:endParaRPr b="1" sz="1700">
              <a:solidFill>
                <a:srgbClr val="0097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62"/>
          <p:cNvPicPr preferRelativeResize="0"/>
          <p:nvPr/>
        </p:nvPicPr>
        <p:blipFill rotWithShape="1">
          <a:blip r:embed="rId6">
            <a:alphaModFix/>
          </a:blip>
          <a:srcRect b="0" l="0" r="0" t="1370"/>
          <a:stretch/>
        </p:blipFill>
        <p:spPr>
          <a:xfrm>
            <a:off x="6475475" y="937825"/>
            <a:ext cx="2083625" cy="3241526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2477" y="937825"/>
            <a:ext cx="2055024" cy="3241528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62"/>
          <p:cNvPicPr preferRelativeResize="0"/>
          <p:nvPr/>
        </p:nvPicPr>
        <p:blipFill rotWithShape="1">
          <a:blip r:embed="rId8">
            <a:alphaModFix/>
          </a:blip>
          <a:srcRect b="28407" l="0" r="0" t="26701"/>
          <a:stretch/>
        </p:blipFill>
        <p:spPr>
          <a:xfrm>
            <a:off x="7634700" y="4255550"/>
            <a:ext cx="924401" cy="23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/>
          <p:nvPr/>
        </p:nvSpPr>
        <p:spPr>
          <a:xfrm>
            <a:off x="377100" y="157675"/>
            <a:ext cx="8579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6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Towards Data Science</a:t>
            </a:r>
            <a:endParaRPr b="1" sz="2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3"/>
          <p:cNvSpPr txBox="1"/>
          <p:nvPr/>
        </p:nvSpPr>
        <p:spPr>
          <a:xfrm>
            <a:off x="466850" y="1165850"/>
            <a:ext cx="38346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My Journey to TensorFlow Certified Developer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How I passed the TensorFlow Developer Certification Exam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How to go from a Python newbie to a Google Certified TensorFlow Developer under two months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From a complete newbie to passing the TensorFlow Developer Certificate Exam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2450" y="1013450"/>
            <a:ext cx="3260226" cy="32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4"/>
          <p:cNvSpPr txBox="1"/>
          <p:nvPr/>
        </p:nvSpPr>
        <p:spPr>
          <a:xfrm>
            <a:off x="4094075" y="1675600"/>
            <a:ext cx="44187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reparación del Entorno</a:t>
            </a:r>
            <a:endParaRPr b="1"/>
          </a:p>
        </p:txBody>
      </p:sp>
      <p:pic>
        <p:nvPicPr>
          <p:cNvPr id="364" name="Google Shape;3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5"/>
          <p:cNvSpPr txBox="1"/>
          <p:nvPr/>
        </p:nvSpPr>
        <p:spPr>
          <a:xfrm>
            <a:off x="452300" y="492150"/>
            <a:ext cx="8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p65"/>
          <p:cNvSpPr txBox="1"/>
          <p:nvPr/>
        </p:nvSpPr>
        <p:spPr>
          <a:xfrm>
            <a:off x="569350" y="1387700"/>
            <a:ext cx="41349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Instalar </a:t>
            </a:r>
            <a:r>
              <a:rPr b="1" lang="en">
                <a:solidFill>
                  <a:srgbClr val="441848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PyCharm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Instalar controladores para GPU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Repositorio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Troubleshooting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Botón de “Submit and Test Model”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Tiempo de entrenamiento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Colab + Entorno local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3" name="Google Shape;373;p6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400" y="1082900"/>
            <a:ext cx="3115476" cy="311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7750" y="3721725"/>
            <a:ext cx="734475" cy="7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5"/>
          <p:cNvSpPr txBox="1"/>
          <p:nvPr/>
        </p:nvSpPr>
        <p:spPr>
          <a:xfrm>
            <a:off x="530075" y="268000"/>
            <a:ext cx="57189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Presentación y preparación del Entorno</a:t>
            </a:r>
            <a:endParaRPr b="1"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/>
        </p:nvSpPr>
        <p:spPr>
          <a:xfrm>
            <a:off x="742175" y="1473925"/>
            <a:ext cx="76596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u="sng">
              <a:solidFill>
                <a:srgbClr val="441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de categoría 1</a:t>
            </a:r>
            <a:endParaRPr b="1" sz="1800">
              <a:solidFill>
                <a:srgbClr val="441848"/>
              </a:solidFill>
            </a:endParaRPr>
          </a:p>
        </p:txBody>
      </p:sp>
      <p:sp>
        <p:nvSpPr>
          <p:cNvPr id="381" name="Google Shape;381;p66"/>
          <p:cNvSpPr txBox="1"/>
          <p:nvPr/>
        </p:nvSpPr>
        <p:spPr>
          <a:xfrm>
            <a:off x="921450" y="2912700"/>
            <a:ext cx="730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Predicción del siguiente número en la secuencia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7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8" name="Google Shape;3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8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394" name="Google Shape;3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/>
        </p:nvSpPr>
        <p:spPr>
          <a:xfrm>
            <a:off x="3843025" y="1788350"/>
            <a:ext cx="4901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TensorFlow Developer Certificate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/>
        </p:nvSpPr>
        <p:spPr>
          <a:xfrm>
            <a:off x="502950" y="2856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502950" y="1394925"/>
            <a:ext cx="82209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Analizar y comprender las implicaciones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 la certificación como TensorFlow Developer </a:t>
            </a:r>
            <a:r>
              <a:rPr lang="en" sz="1800">
                <a:solidFill>
                  <a:srgbClr val="292929"/>
                </a:solidFill>
              </a:rPr>
              <a:t>🤖💜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Conocer una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propuesta de ruta trazada, recursos y hacks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para la formación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del conocimiento fundamental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sobre la integración del aprendizaje automático en herramientas y aplicaciones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🤖.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en cada sesión para el challenge </a:t>
            </a:r>
            <a:r>
              <a:rPr b="1" lang="en" sz="1800">
                <a:solidFill>
                  <a:srgbClr val="292929"/>
                </a:solidFill>
              </a:rPr>
              <a:t>🐱‍💻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revelaremos un ejercicio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 los posibles y altamente parecidos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 resolver el examen de certificación </a:t>
            </a:r>
            <a:r>
              <a:rPr lang="en" sz="1800">
                <a:solidFill>
                  <a:srgbClr val="292929"/>
                </a:solidFill>
              </a:rPr>
              <a:t>🤖💜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98" name="Google Shape;1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539600" y="18020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548850" y="1049400"/>
            <a:ext cx="75063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¿Qué es el TensorFlow Developer Certificate?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7:30 - 8:00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¿Por dónde empezar?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8:05 - 8:20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8:20 - 9:00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Preparación del entorno.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9:00 - 9:30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452300" y="339750"/>
            <a:ext cx="8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794300" y="582600"/>
            <a:ext cx="7327500" cy="4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es el TensorFlow Developer Certificate?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¿Por qué hacerlo?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Uso de TensorFlow en la industria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Vacantes que piden TensorFlow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Visibilidad en LinkedIn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Red de certificados en TensorFlow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¿Por dónde empezar?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Manual de candidatos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Manual de setup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Curso de Certificación de Coursera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Hack: Auditar los cursos y luego, con la prueba gratuita obtener tantos cursos como puedan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Curso de Udacity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Playlist de videos en YouTube (obtener los links)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</a:t>
            </a: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bro Hands On ML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Videos y artículos de preparación para el curso</a:t>
            </a:r>
            <a:endParaRPr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825" y="456375"/>
            <a:ext cx="734475" cy="7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7"/>
          <p:cNvSpPr txBox="1"/>
          <p:nvPr/>
        </p:nvSpPr>
        <p:spPr>
          <a:xfrm>
            <a:off x="3728000" y="1663775"/>
            <a:ext cx="4937100" cy="16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es el TensorFlow Developer Certificate?</a:t>
            </a:r>
            <a:endParaRPr b="1" sz="2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Acerca de la certificación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8"/>
          <p:cNvSpPr txBox="1"/>
          <p:nvPr/>
        </p:nvSpPr>
        <p:spPr>
          <a:xfrm>
            <a:off x="530075" y="268000"/>
            <a:ext cx="57804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Receive the TensorFlow Developer Certificate</a:t>
            </a:r>
            <a:endParaRPr b="1" i="0" sz="23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075" y="1271225"/>
            <a:ext cx="8083848" cy="26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